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63" r:id="rId11"/>
    <p:sldId id="270" r:id="rId12"/>
    <p:sldId id="271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3" autoAdjust="0"/>
  </p:normalViewPr>
  <p:slideViewPr>
    <p:cSldViewPr>
      <p:cViewPr varScale="1">
        <p:scale>
          <a:sx n="56" d="100"/>
          <a:sy n="56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BB7FF-C0B7-439A-B218-04D36D35FD00}" type="datetimeFigureOut">
              <a:rPr lang="en-US" smtClean="0"/>
              <a:t>6/30/2013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AA4E0-7546-46EC-AC5E-E05A5E3B7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8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AA4E0-7546-46EC-AC5E-E05A5E3B78C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01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bn-BD" sz="11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68283"/>
            <a:ext cx="6400800" cy="480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69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10800000">
            <a:off x="457200" y="1600196"/>
            <a:ext cx="4114800" cy="33528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3900" dirty="0" smtClean="0"/>
              <a:t>∩</a:t>
            </a:r>
            <a:endParaRPr lang="en-US" dirty="0"/>
          </a:p>
        </p:txBody>
      </p:sp>
      <p:sp>
        <p:nvSpPr>
          <p:cNvPr id="5" name="Block Arc 4"/>
          <p:cNvSpPr/>
          <p:nvPr/>
        </p:nvSpPr>
        <p:spPr>
          <a:xfrm rot="10800000" flipV="1">
            <a:off x="5943600" y="2590800"/>
            <a:ext cx="1524000" cy="2819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5410200"/>
            <a:ext cx="2537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</a:rPr>
              <a:t>সংযোগ সেট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5400" y="5410201"/>
            <a:ext cx="289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C00000"/>
                </a:solidFill>
              </a:rPr>
              <a:t>ছেদক সেট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60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0390"/>
            <a:ext cx="6858000" cy="5959410"/>
          </a:xfrm>
        </p:spPr>
      </p:pic>
      <p:sp>
        <p:nvSpPr>
          <p:cNvPr id="2" name="TextBox 1"/>
          <p:cNvSpPr txBox="1"/>
          <p:nvPr/>
        </p:nvSpPr>
        <p:spPr>
          <a:xfrm>
            <a:off x="2286000" y="63246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সংযোগ সেট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11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106" y="1066800"/>
            <a:ext cx="6706894" cy="5257800"/>
          </a:xfrm>
        </p:spPr>
      </p:pic>
      <p:sp>
        <p:nvSpPr>
          <p:cNvPr id="5" name="TextBox 4"/>
          <p:cNvSpPr txBox="1"/>
          <p:nvPr/>
        </p:nvSpPr>
        <p:spPr>
          <a:xfrm>
            <a:off x="2743200" y="64770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ছেদক সেট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780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8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bn-BD" dirty="0" smtClean="0"/>
              <a:t>১।</a:t>
            </a:r>
            <a:r>
              <a:rPr lang="bn-BD" sz="4800" dirty="0" smtClean="0"/>
              <a:t> যদি</a:t>
            </a:r>
            <a:r>
              <a:rPr lang="bn-BD" dirty="0" smtClean="0"/>
              <a:t> </a:t>
            </a:r>
            <a:r>
              <a:rPr lang="en-US" sz="7200" dirty="0" smtClean="0"/>
              <a:t>A</a:t>
            </a:r>
            <a:r>
              <a:rPr lang="bn-BD" sz="4800" dirty="0" smtClean="0"/>
              <a:t>=</a:t>
            </a:r>
            <a:r>
              <a:rPr lang="en-US" sz="7200" dirty="0" smtClean="0"/>
              <a:t>{</a:t>
            </a:r>
            <a:r>
              <a:rPr lang="en-US" sz="6000" dirty="0" smtClean="0"/>
              <a:t>2,3,4,5</a:t>
            </a:r>
            <a:r>
              <a:rPr lang="bn-BD" sz="4800" dirty="0" smtClean="0"/>
              <a:t>}</a:t>
            </a:r>
            <a:r>
              <a:rPr lang="en-US" sz="4800" dirty="0" smtClean="0"/>
              <a:t> </a:t>
            </a:r>
            <a:r>
              <a:rPr lang="bn-BD" sz="4800" dirty="0" smtClean="0"/>
              <a:t>এবং </a:t>
            </a:r>
            <a:r>
              <a:rPr lang="en-US" sz="6000" dirty="0" smtClean="0"/>
              <a:t>B={3,4,5,6}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হয় তবে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A</a:t>
            </a:r>
            <a:r>
              <a:rPr lang="en-US" sz="7200" dirty="0" smtClean="0">
                <a:latin typeface="NikoshBAN" pitchFamily="2" charset="0"/>
                <a:cs typeface="NikoshBAN" pitchFamily="2" charset="0"/>
                <a:sym typeface="Symbol"/>
              </a:rPr>
              <a:t>B</a:t>
            </a:r>
            <a:r>
              <a:rPr lang="bn-BD" sz="7200" dirty="0">
                <a:latin typeface="NikoshBAN" pitchFamily="2" charset="0"/>
                <a:cs typeface="NikoshBAN" pitchFamily="2" charset="0"/>
                <a:sym typeface="Symbol"/>
              </a:rPr>
              <a:t> </a:t>
            </a:r>
            <a:r>
              <a:rPr lang="bn-BD" sz="7200" dirty="0" smtClean="0">
                <a:latin typeface="NikoshBAN" pitchFamily="2" charset="0"/>
                <a:cs typeface="NikoshBAN" pitchFamily="2" charset="0"/>
                <a:sym typeface="Symbol"/>
              </a:rPr>
              <a:t>নির্ণয় কর।</a:t>
            </a:r>
          </a:p>
          <a:p>
            <a:r>
              <a:rPr lang="bn-BD" sz="7200" dirty="0" smtClean="0">
                <a:latin typeface="NikoshBAN" pitchFamily="2" charset="0"/>
                <a:cs typeface="NikoshBAN" pitchFamily="2" charset="0"/>
                <a:sym typeface="Symbol"/>
              </a:rPr>
              <a:t>২।যদি</a:t>
            </a:r>
            <a:r>
              <a:rPr lang="en-US" sz="7200" dirty="0" smtClean="0">
                <a:latin typeface="NikoshBAN" pitchFamily="2" charset="0"/>
                <a:cs typeface="NikoshBAN" pitchFamily="2" charset="0"/>
                <a:sym typeface="Symbol"/>
              </a:rPr>
              <a:t>A=</a:t>
            </a:r>
            <a:r>
              <a:rPr lang="en-US" sz="10400" dirty="0" smtClean="0">
                <a:latin typeface="NikoshBAN" pitchFamily="2" charset="0"/>
                <a:cs typeface="NikoshBAN" pitchFamily="2" charset="0"/>
                <a:sym typeface="Symbol"/>
              </a:rPr>
              <a:t>{</a:t>
            </a:r>
            <a:r>
              <a:rPr lang="en-US" sz="7700" dirty="0" smtClean="0">
                <a:latin typeface="+mj-lt"/>
                <a:cs typeface="NikoshBAN" pitchFamily="2" charset="0"/>
                <a:sym typeface="Symbol"/>
              </a:rPr>
              <a:t>2,3,4</a:t>
            </a:r>
            <a:r>
              <a:rPr lang="bn-BD" sz="10400" dirty="0" smtClean="0">
                <a:latin typeface="NikoshBAN" pitchFamily="2" charset="0"/>
                <a:cs typeface="NikoshBAN" pitchFamily="2" charset="0"/>
                <a:sym typeface="Symbol"/>
              </a:rPr>
              <a:t>}এবং </a:t>
            </a:r>
            <a:r>
              <a:rPr lang="en-US" sz="7700" dirty="0" smtClean="0">
                <a:latin typeface="NikoshBAN" pitchFamily="2" charset="0"/>
                <a:cs typeface="NikoshBAN" pitchFamily="2" charset="0"/>
                <a:sym typeface="Symbol"/>
              </a:rPr>
              <a:t>B={</a:t>
            </a:r>
            <a:r>
              <a:rPr lang="en-US" sz="7700" dirty="0" smtClean="0">
                <a:latin typeface="+mj-lt"/>
                <a:cs typeface="NikoshBAN" pitchFamily="2" charset="0"/>
                <a:sym typeface="Symbol"/>
              </a:rPr>
              <a:t>4,5,6</a:t>
            </a:r>
            <a:r>
              <a:rPr lang="en-US" sz="7700" dirty="0" smtClean="0">
                <a:latin typeface="NikoshBAN" pitchFamily="2" charset="0"/>
                <a:cs typeface="NikoshBAN" pitchFamily="2" charset="0"/>
                <a:sym typeface="Symbol"/>
              </a:rPr>
              <a:t>}</a:t>
            </a:r>
            <a:r>
              <a:rPr lang="bn-BD" sz="7700" dirty="0" smtClean="0">
                <a:latin typeface="NikoshBAN" pitchFamily="2" charset="0"/>
                <a:cs typeface="NikoshBAN" pitchFamily="2" charset="0"/>
                <a:sym typeface="Symbol"/>
              </a:rPr>
              <a:t>হয় তবে </a:t>
            </a:r>
            <a:r>
              <a:rPr lang="en-US" sz="7700" dirty="0" smtClean="0">
                <a:latin typeface="NikoshBAN" pitchFamily="2" charset="0"/>
                <a:cs typeface="NikoshBAN" pitchFamily="2" charset="0"/>
                <a:sym typeface="Symbol"/>
              </a:rPr>
              <a:t>A</a:t>
            </a:r>
            <a:r>
              <a:rPr lang="en-US" sz="8600" dirty="0" smtClean="0">
                <a:latin typeface="NikoshBAN" pitchFamily="2" charset="0"/>
                <a:cs typeface="NikoshBAN" pitchFamily="2" charset="0"/>
                <a:sym typeface="Symbol"/>
              </a:rPr>
              <a:t>B </a:t>
            </a:r>
            <a:r>
              <a:rPr lang="bn-BD" sz="8600" dirty="0" smtClean="0">
                <a:latin typeface="NikoshBAN" pitchFamily="2" charset="0"/>
                <a:cs typeface="NikoshBAN" pitchFamily="2" charset="0"/>
                <a:sym typeface="Symbol"/>
              </a:rPr>
              <a:t>নির্ণয় কর।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85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9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/>
              <a:t>১। সেট কাকে বলে ?</a:t>
            </a:r>
          </a:p>
          <a:p>
            <a:r>
              <a:rPr lang="bn-BD" dirty="0" smtClean="0"/>
              <a:t>২।সেট প্রকাশের প্রতীকে কী বলে।</a:t>
            </a:r>
          </a:p>
          <a:p>
            <a:r>
              <a:rPr lang="bn-BD" dirty="0" smtClean="0"/>
              <a:t>৩।</a:t>
            </a:r>
            <a:r>
              <a:rPr lang="en-US" dirty="0" smtClean="0">
                <a:sym typeface="Symbol"/>
              </a:rPr>
              <a:t></a:t>
            </a:r>
            <a:r>
              <a:rPr lang="bn-BD" dirty="0" smtClean="0">
                <a:sym typeface="Symbol"/>
              </a:rPr>
              <a:t> এর কাজ কী?</a:t>
            </a:r>
          </a:p>
          <a:p>
            <a:r>
              <a:rPr lang="bn-BD" dirty="0" smtClean="0">
                <a:sym typeface="Symbol"/>
              </a:rPr>
              <a:t>৪।</a:t>
            </a:r>
            <a:r>
              <a:rPr lang="en-US" sz="4000" dirty="0" smtClean="0">
                <a:sym typeface="Symbol"/>
              </a:rPr>
              <a:t></a:t>
            </a:r>
            <a:r>
              <a:rPr lang="bn-BD" sz="4000" dirty="0" smtClean="0">
                <a:sym typeface="Symbol"/>
              </a:rPr>
              <a:t> </a:t>
            </a:r>
            <a:r>
              <a:rPr lang="bn-BD" sz="3600" dirty="0" smtClean="0">
                <a:sym typeface="Symbol"/>
              </a:rPr>
              <a:t>এর কাজ কী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34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5400" dirty="0" smtClean="0">
                <a:solidFill>
                  <a:srgbClr val="0070C0"/>
                </a:solidFill>
              </a:rPr>
              <a:t>বাড়ীর কাজ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sz="4000" dirty="0" smtClean="0"/>
              <a:t>১।যদি </a:t>
            </a:r>
            <a:r>
              <a:rPr lang="en-US" sz="4000" dirty="0" smtClean="0"/>
              <a:t>A={2,3,5,7}</a:t>
            </a:r>
            <a:r>
              <a:rPr lang="bn-BD" sz="4000" dirty="0" smtClean="0"/>
              <a:t> এবং </a:t>
            </a:r>
            <a:r>
              <a:rPr lang="en-US" sz="4000" dirty="0" smtClean="0"/>
              <a:t>B={4,5,6} </a:t>
            </a:r>
            <a:r>
              <a:rPr lang="bn-BD" sz="4000" dirty="0" smtClean="0"/>
              <a:t>হয় তবে </a:t>
            </a:r>
            <a:r>
              <a:rPr lang="en-US" sz="4000" dirty="0" smtClean="0"/>
              <a:t>A</a:t>
            </a:r>
            <a:r>
              <a:rPr lang="en-US" sz="4000" dirty="0" smtClean="0">
                <a:sym typeface="Symbol"/>
              </a:rPr>
              <a:t>B</a:t>
            </a:r>
            <a:r>
              <a:rPr lang="bn-BD" sz="4000" dirty="0" smtClean="0">
                <a:sym typeface="Symbol"/>
              </a:rPr>
              <a:t> নির্ণয় কর।</a:t>
            </a:r>
          </a:p>
          <a:p>
            <a:r>
              <a:rPr lang="bn-BD" sz="4000" dirty="0" smtClean="0">
                <a:sym typeface="Symbol"/>
              </a:rPr>
              <a:t>২।যদি </a:t>
            </a:r>
            <a:r>
              <a:rPr lang="en-US" sz="4000" dirty="0" smtClean="0">
                <a:sym typeface="Symbol"/>
              </a:rPr>
              <a:t>A={4,5,6} </a:t>
            </a:r>
            <a:r>
              <a:rPr lang="bn-BD" sz="4000" dirty="0" smtClean="0">
                <a:latin typeface="NikoshBAN" pitchFamily="2" charset="0"/>
                <a:cs typeface="NikoshBAN" pitchFamily="2" charset="0"/>
                <a:sym typeface="Symbol"/>
              </a:rPr>
              <a:t>হয় এবং </a:t>
            </a:r>
            <a:r>
              <a:rPr lang="en-US" sz="4000" dirty="0" smtClean="0">
                <a:latin typeface="NikoshBAN" pitchFamily="2" charset="0"/>
                <a:cs typeface="NikoshBAN" pitchFamily="2" charset="0"/>
                <a:sym typeface="Symbol"/>
              </a:rPr>
              <a:t>B={</a:t>
            </a:r>
            <a:r>
              <a:rPr lang="en-US" sz="4000" dirty="0" smtClean="0">
                <a:latin typeface="+mj-lt"/>
                <a:cs typeface="NikoshBAN" pitchFamily="2" charset="0"/>
                <a:sym typeface="Symbol"/>
              </a:rPr>
              <a:t>6,7,8,9</a:t>
            </a:r>
            <a:r>
              <a:rPr lang="en-US" sz="4000" dirty="0" smtClean="0">
                <a:latin typeface="NikoshBAN" pitchFamily="2" charset="0"/>
                <a:cs typeface="NikoshBAN" pitchFamily="2" charset="0"/>
                <a:sym typeface="Symbol"/>
              </a:rPr>
              <a:t>}</a:t>
            </a:r>
            <a:r>
              <a:rPr lang="bn-BD" sz="4000" dirty="0" smtClean="0">
                <a:latin typeface="NikoshBAN" pitchFamily="2" charset="0"/>
                <a:cs typeface="NikoshBAN" pitchFamily="2" charset="0"/>
                <a:sym typeface="Symbol"/>
              </a:rPr>
              <a:t>হয় তবে </a:t>
            </a:r>
            <a:r>
              <a:rPr lang="en-US" sz="4000" dirty="0" smtClean="0">
                <a:latin typeface="NikoshBAN" pitchFamily="2" charset="0"/>
                <a:cs typeface="NikoshBAN" pitchFamily="2" charset="0"/>
                <a:sym typeface="Symbol"/>
              </a:rPr>
              <a:t>AB </a:t>
            </a:r>
            <a:r>
              <a:rPr lang="bn-BD" sz="4000" dirty="0" smtClean="0">
                <a:latin typeface="NikoshBAN" pitchFamily="2" charset="0"/>
                <a:cs typeface="NikoshBAN" pitchFamily="2" charset="0"/>
                <a:sym typeface="Symbol"/>
              </a:rPr>
              <a:t>নির্ণয় কর।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13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8900" dirty="0" smtClean="0">
                <a:solidFill>
                  <a:srgbClr val="0070C0"/>
                </a:solidFill>
              </a:rPr>
              <a:t>ধন্যবাদ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1" y="1652116"/>
            <a:ext cx="6857999" cy="4672483"/>
          </a:xfrm>
        </p:spPr>
      </p:pic>
    </p:spTree>
    <p:extLst>
      <p:ext uri="{BB962C8B-B14F-4D97-AF65-F5344CB8AC3E}">
        <p14:creationId xmlns:p14="http://schemas.microsoft.com/office/powerpoint/2010/main" val="303169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 পরিচিতি 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মোঃ মঞ্জুরুল হক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শিক্ষক(গণিত)</a:t>
            </a:r>
          </a:p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লাল খান উচ্চ বিদ্যালয়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গৌরীপুর,ময়মনসিংহ।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733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 পরিচিত  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শ্রেণিঃনবম</a:t>
            </a:r>
          </a:p>
          <a:p>
            <a:pPr marL="0" indent="0" algn="ctr">
              <a:buNone/>
            </a:pP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বিষয়ঃসাঃগণিত</a:t>
            </a:r>
          </a:p>
          <a:p>
            <a:pPr marL="0" indent="0" algn="ctr">
              <a:buNone/>
            </a:pP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 বস্তুঃসেট</a:t>
            </a:r>
          </a:p>
          <a:p>
            <a:pPr marL="0" indent="0" algn="ctr">
              <a:buNone/>
            </a:pP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সময়ঃ৫০মিনিট</a:t>
            </a:r>
          </a:p>
          <a:p>
            <a:pPr marL="0" indent="0" algn="ctr">
              <a:buNone/>
            </a:pP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তাং ২৬-০৬০১৩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4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3919836" cy="3581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90500"/>
            <a:ext cx="40386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45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946" y="1143000"/>
            <a:ext cx="7342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সেট এর বিভিন্ন প্রতীকের ব্যাখ্যা ও কাজ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6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সেট ও উপসেট প্রতীকের এর সাহায্যে প্রকাশ করতে পারব ।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সেটের সার্বিক,সংযোগ  ও ছেদক ব্যাখ্যা ও করতে পারব।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85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প্রতীক উপস্থাপন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95800"/>
          </a:xfrm>
        </p:spPr>
        <p:txBody>
          <a:bodyPr/>
          <a:lstStyle/>
          <a:p>
            <a:r>
              <a:rPr lang="bn-BD" sz="16600" dirty="0" smtClean="0"/>
              <a:t>{}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46482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কার্ভ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Block Arc 3"/>
          <p:cNvSpPr/>
          <p:nvPr/>
        </p:nvSpPr>
        <p:spPr>
          <a:xfrm rot="16200000">
            <a:off x="6286501" y="1028700"/>
            <a:ext cx="1447803" cy="3962399"/>
          </a:xfrm>
          <a:prstGeom prst="blockArc">
            <a:avLst>
              <a:gd name="adj1" fmla="val 10944879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10200" y="4648200"/>
            <a:ext cx="18004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arkisim" pitchFamily="34" charset="-79"/>
                <a:cs typeface="Narkisim" pitchFamily="34" charset="-79"/>
              </a:rPr>
              <a:t>উপসেট</a:t>
            </a:r>
            <a:endParaRPr lang="en-US" dirty="0">
              <a:latin typeface="Narkisim" pitchFamily="34" charset="-79"/>
              <a:cs typeface="Narkisim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8898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0800000" flipH="1">
            <a:off x="2514600" y="0"/>
            <a:ext cx="4267200" cy="502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1300" dirty="0" smtClean="0"/>
              <a:t>∩</a:t>
            </a:r>
            <a:endParaRPr lang="en-US" sz="41300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52578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সার্বিক সেট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8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1500" dirty="0" smtClean="0"/>
              <a:t>{2,3,4}</a:t>
            </a:r>
          </a:p>
          <a:p>
            <a:pPr marL="0" indent="0" algn="ctr"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সেট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5400" dirty="0" smtClean="0"/>
              <a:t>A={2,3,4,5}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এবং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B={</a:t>
            </a:r>
            <a:r>
              <a:rPr lang="en-US" sz="5400" dirty="0" smtClean="0">
                <a:latin typeface="+mj-lt"/>
                <a:cs typeface="NikoshBAN" pitchFamily="2" charset="0"/>
              </a:rPr>
              <a:t>2,3}</a:t>
            </a:r>
          </a:p>
          <a:p>
            <a:pPr marL="0" indent="0" algn="ctr">
              <a:buNone/>
            </a:pPr>
            <a:r>
              <a:rPr lang="en-US" sz="5400" dirty="0" smtClean="0">
                <a:latin typeface="+mj-lt"/>
                <a:cs typeface="NikoshBAN" pitchFamily="2" charset="0"/>
              </a:rPr>
              <a:t>B</a:t>
            </a:r>
            <a:r>
              <a:rPr lang="en-US" sz="5400" dirty="0" smtClean="0">
                <a:latin typeface="+mj-lt"/>
                <a:cs typeface="NikoshBAN" pitchFamily="2" charset="0"/>
                <a:sym typeface="Symbol"/>
              </a:rPr>
              <a:t>A</a:t>
            </a:r>
            <a:endParaRPr 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352800" y="60960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i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সাব সেট</a:t>
            </a:r>
          </a:p>
        </p:txBody>
      </p:sp>
    </p:spTree>
    <p:extLst>
      <p:ext uri="{BB962C8B-B14F-4D97-AF65-F5344CB8AC3E}">
        <p14:creationId xmlns:p14="http://schemas.microsoft.com/office/powerpoint/2010/main" val="274463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85800"/>
            <a:ext cx="8305800" cy="4983480"/>
          </a:xfrm>
        </p:spPr>
      </p:pic>
      <p:sp>
        <p:nvSpPr>
          <p:cNvPr id="2" name="TextBox 1"/>
          <p:cNvSpPr txBox="1"/>
          <p:nvPr/>
        </p:nvSpPr>
        <p:spPr>
          <a:xfrm>
            <a:off x="1905000" y="57912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সার্বিক সেট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7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206</Words>
  <Application>Microsoft Office PowerPoint</Application>
  <PresentationFormat>On-screen Show (4:3)</PresentationFormat>
  <Paragraphs>45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স্বাগতম</vt:lpstr>
      <vt:lpstr>পরিচিতি</vt:lpstr>
      <vt:lpstr>PowerPoint Presentation</vt:lpstr>
      <vt:lpstr>PowerPoint Presentation</vt:lpstr>
      <vt:lpstr>শিখন ফল</vt:lpstr>
      <vt:lpstr>প্রতীক উপস্থাপন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</vt:lpstr>
      <vt:lpstr>মূল্যায়ন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148</cp:revision>
  <dcterms:created xsi:type="dcterms:W3CDTF">2006-08-16T00:00:00Z</dcterms:created>
  <dcterms:modified xsi:type="dcterms:W3CDTF">2013-06-30T05:41:21Z</dcterms:modified>
</cp:coreProperties>
</file>